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662" r:id="rId5"/>
    <p:sldMasterId id="2147484604" r:id="rId6"/>
    <p:sldMasterId id="2147484616" r:id="rId7"/>
  </p:sldMasterIdLst>
  <p:notesMasterIdLst>
    <p:notesMasterId r:id="rId23"/>
  </p:notesMasterIdLst>
  <p:sldIdLst>
    <p:sldId id="259" r:id="rId8"/>
    <p:sldId id="272" r:id="rId9"/>
    <p:sldId id="267" r:id="rId10"/>
    <p:sldId id="257" r:id="rId11"/>
    <p:sldId id="262" r:id="rId12"/>
    <p:sldId id="265" r:id="rId13"/>
    <p:sldId id="261" r:id="rId14"/>
    <p:sldId id="268" r:id="rId15"/>
    <p:sldId id="258" r:id="rId16"/>
    <p:sldId id="269" r:id="rId17"/>
    <p:sldId id="264" r:id="rId18"/>
    <p:sldId id="263" r:id="rId19"/>
    <p:sldId id="3671" r:id="rId20"/>
    <p:sldId id="270" r:id="rId21"/>
    <p:sldId id="27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122"/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20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D0EB46-E86C-C94A-91DD-185906747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9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C73C9-91B6-FA4A-9878-EBBB8083FBD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51D3AE-5FFF-B840-B12D-6F1F84F38C3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DD21A9-6C30-FB4F-93C4-6BE8D4891BC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CFC48D-9F9D-9544-8126-3C0D4FDDFCE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4C618A-0527-0D48-9995-8F134727D33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01.30 and 03.05 so translators may copy from one to the other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3F8EC-6264-AD4B-BEA7-1B0D98CB4C0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0181EC-001D-5F4D-9A5F-DCFF405DCB6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FFC751-9FF8-7B41-9571-3F6FB14FC3B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C44F12-0A67-814D-8427-E69D993E5C3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Kahoot.com</a:t>
            </a:r>
            <a:r>
              <a:rPr lang="en-US" dirty="0"/>
              <a:t> is a great way to keep an interest in teaching and preaching. It helps you see immediately the audience's opinion on an issue as they type their response into their phones.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0EB46-E86C-C94A-91DD-185906747D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7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D097-4E56-3448-A908-683AF27C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08831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78FB-93E8-5A40-8695-FACBA911A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3861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820D-21CC-964B-BBC1-8E0BC1FE4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06460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127E7-9FB8-4F4F-941F-DFB711A16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EB994-45CF-0748-9E7E-E090C4454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C3D58-C630-9F4D-996F-E3696E942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2077E-6D90-A641-92F4-AAAFC7D02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70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144F6-844B-7849-809E-916E7613B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4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8638B-A23A-654F-A28B-F0F3227AC9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E0D56-3CF4-D14A-BBB0-7A33937EC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5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91315-76B6-0B4C-BCFE-04875C75C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34EF-EC4A-1E4A-AD52-F731FD167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871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CCF3E-3089-FF41-9037-03408D13D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23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2523A-7854-BF41-8A98-96E41FA0B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1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D64D2-E66F-974B-A221-1B35265BE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4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F90B0E-F6DC-ED45-8C45-CC401B22E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61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F06D-58A0-6548-BDEF-C98764A03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3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B589-0FB8-3E4F-89A0-58AD29CCF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7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91E1-B5E8-FB49-A026-17D4FDF5B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8018-DE01-A04C-BE64-64F465918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6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3A07-155D-5047-935C-5928EFD6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5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21BE-88A8-C245-9C2C-5D0037800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0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20C36-5AE6-2943-9165-1EA985881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6760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B5B1-BCC5-B04A-AA69-056D64831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1634-2168-6A48-81BF-96F5B01D2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3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214F-FDA3-DF42-ACF9-636846E06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02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25401-BB8F-D748-BB38-7B65AF507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17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82E0-33AD-CB46-9C19-EC51B88D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5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EFC5-151E-0D40-A18C-ADCBEDEB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20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611B-C969-524B-BF1C-AFFBEEFE1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44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C55E-F3C0-E94A-9491-B2A52A1F4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B2B4-8E23-5A4B-A87A-9900F6B34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15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DC4C-C8BC-A84F-9FE4-58E902D04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2D02-F9D8-1543-AA3A-938D27310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3088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71FEB-CC8E-8F46-B1F4-2470BEDE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3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7CBD-B847-EE47-A6BF-8F3164DFD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6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E3BE4-2E82-C646-9FCB-D2E46556B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A7A3-C37A-BE47-A3F9-50E5DA8FE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67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0040-3B87-7546-B799-D6016E117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A13B-EFB2-8C42-A728-51680E5A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10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C6B3-A143-F64A-8FEA-1ACDB7DB3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2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1B64-0F5B-3C43-AD3D-1D5EA01B2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15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6DFF2-9988-4149-94CF-BF58A98F5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F335-8596-964C-BDA1-EDBB84B31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8F335-395B-6247-880F-92DA1C66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9392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0CCF-790D-A44E-ACF4-3FBC4BF1A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3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8572-D97E-3E4C-BC15-3AD3A7B3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6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D48B-2ABB-314A-B231-1D55ABBF1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4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DBB5-ABD8-EA4C-9003-2091E52C2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50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95CE-7DEB-E84C-B8F3-893C7ACE6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4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747-DF2F-9645-AC6F-2B7925A4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82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15D6-C875-2944-B0A3-9DAB8902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4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8B6-A49E-A244-A909-0B65F784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259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652D-D2C2-3548-8D7D-08F5A43F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96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F6BD-718F-2440-BF59-1D5D6DE5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0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69D5-F5E6-E143-9547-536B545DB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0817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FE1-9782-2B48-97E7-F43EA8F6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2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E21-2B10-D648-9A14-8FDC2A18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5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21FD-E387-E149-89CF-B2BF5CB8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7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CBD2-4CBA-C240-9F62-AC32F167A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77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D6A4-C888-684E-8658-56BCAC02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0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0F44-4664-884E-B612-10D1D795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69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368F-6BDA-CA44-9873-1B45444B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28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A0F2-21E4-4144-82B3-B5C57A8A2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0538"/>
      </p:ext>
    </p:extLst>
  </p:cSld>
  <p:clrMapOvr>
    <a:masterClrMapping/>
  </p:clrMapOvr>
  <p:transition spd="med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D040-C79A-E648-B2E9-BA4DE0A1A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00476"/>
      </p:ext>
    </p:extLst>
  </p:cSld>
  <p:clrMapOvr>
    <a:masterClrMapping/>
  </p:clrMapOvr>
  <p:transition spd="med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973E-6FE7-4945-BB18-27A7E0F1A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81318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36C5-E8A3-5545-9CD1-0819C5A1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2013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59AC-89AC-9B4D-ADC5-557FD8AAF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0580"/>
      </p:ext>
    </p:extLst>
  </p:cSld>
  <p:clrMapOvr>
    <a:masterClrMapping/>
  </p:clrMapOvr>
  <p:transition spd="med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FC40-5DB2-1142-A118-319D6617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7803"/>
      </p:ext>
    </p:extLst>
  </p:cSld>
  <p:clrMapOvr>
    <a:masterClrMapping/>
  </p:clrMapOvr>
  <p:transition spd="med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C4D8-3033-5540-9D3C-579245A30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57608"/>
      </p:ext>
    </p:extLst>
  </p:cSld>
  <p:clrMapOvr>
    <a:masterClrMapping/>
  </p:clrMapOvr>
  <p:transition spd="med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990E-5C00-D54F-945E-B25E0D38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736"/>
      </p:ext>
    </p:extLst>
  </p:cSld>
  <p:clrMapOvr>
    <a:masterClrMapping/>
  </p:clrMapOvr>
  <p:transition spd="med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0278-D0CD-454E-AD6C-29BB2AD11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60275"/>
      </p:ext>
    </p:extLst>
  </p:cSld>
  <p:clrMapOvr>
    <a:masterClrMapping/>
  </p:clrMapOvr>
  <p:transition spd="med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358B-D38C-A540-9A4F-4572E83B6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80214"/>
      </p:ext>
    </p:extLst>
  </p:cSld>
  <p:clrMapOvr>
    <a:masterClrMapping/>
  </p:clrMapOvr>
  <p:transition spd="med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0C91-0E30-B74A-A0FD-325CEF68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4716"/>
      </p:ext>
    </p:extLst>
  </p:cSld>
  <p:clrMapOvr>
    <a:masterClrMapping/>
  </p:clrMapOvr>
  <p:transition spd="med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F508-5D78-4042-9914-45FED6A1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8718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6A30-A41C-B34E-B0A6-7363F757D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0104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7D362-6590-7E40-B3A0-3F4A1BAA6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3469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B98FC40B-45C0-A042-9771-430DD78D5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fld id="{702F0D3B-2796-EC4F-BCF2-A7CC61A595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42DBFE-AAA9-1A40-9FC8-EA0AAEC37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882FA2-1F19-C54E-94E9-4F17AD4F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3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9AF300B3-177D-ED48-B9BE-2FD05B5F8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ADF6E9-D3A8-6D46-B5E9-83BAD1944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E9E908B-0DF6-9348-8635-7CEFD8D71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How to Communicate Ideas</a:t>
            </a:r>
            <a:endParaRPr lang="en-US" sz="3600" dirty="0">
              <a:solidFill>
                <a:srgbClr val="F9F9F9"/>
              </a:solidFill>
              <a:effectLst>
                <a:glow rad="177800">
                  <a:schemeClr val="tx1">
                    <a:lumMod val="95000"/>
                    <a:lumOff val="5000"/>
                  </a:schemeClr>
                </a:glow>
              </a:effectLst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11748" y="116632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9F9F9"/>
                </a:solidFill>
              </a:rPr>
              <a:t>10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3814763"/>
            <a:ext cx="8763000" cy="206216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9F9F9"/>
                </a:solidFill>
              </a:rPr>
              <a:t>A Great Guide by Richard Borden in 1935 </a:t>
            </a:r>
            <a:br>
              <a:rPr lang="en-US" sz="3200" b="1" dirty="0">
                <a:solidFill>
                  <a:srgbClr val="F9F9F9"/>
                </a:solidFill>
              </a:rPr>
            </a:br>
            <a:r>
              <a:rPr lang="en-US" sz="3200" b="1" i="1" dirty="0">
                <a:solidFill>
                  <a:srgbClr val="F9F9F9"/>
                </a:solidFill>
              </a:rPr>
              <a:t>• Good for All Speaking and Writing</a:t>
            </a:r>
            <a:endParaRPr lang="en-US" i="1" dirty="0">
              <a:solidFill>
                <a:srgbClr val="F9F9F9"/>
              </a:solidFill>
            </a:endParaRPr>
          </a:p>
          <a:p>
            <a:pPr>
              <a:defRPr/>
            </a:pPr>
            <a:endParaRPr lang="en-US" dirty="0">
              <a:solidFill>
                <a:srgbClr val="F9F9F9"/>
              </a:solidFill>
            </a:endParaRPr>
          </a:p>
          <a:p>
            <a:pPr>
              <a:defRPr/>
            </a:pPr>
            <a:r>
              <a:rPr lang="en-US" sz="2000" b="1" i="1" dirty="0">
                <a:solidFill>
                  <a:srgbClr val="F9F9F9"/>
                </a:solidFill>
              </a:rPr>
              <a:t>Based on the reprint of the same title </a:t>
            </a:r>
            <a:br>
              <a:rPr lang="en-US" sz="2000" b="1" i="1" dirty="0">
                <a:solidFill>
                  <a:srgbClr val="F9F9F9"/>
                </a:solidFill>
              </a:rPr>
            </a:br>
            <a:r>
              <a:rPr lang="en-US" sz="2000" b="1" i="1" dirty="0">
                <a:solidFill>
                  <a:srgbClr val="F9F9F9"/>
                </a:solidFill>
              </a:rPr>
              <a:t>(Fairfield, NJ: The Economics Press, 1935)</a:t>
            </a:r>
            <a:endParaRPr lang="en-US" dirty="0">
              <a:solidFill>
                <a:srgbClr val="F9F9F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17CF6-D4AA-16C5-CC56-728C444F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764704"/>
          </a:xfrm>
        </p:spPr>
        <p:txBody>
          <a:bodyPr/>
          <a:lstStyle/>
          <a:p>
            <a:pPr>
              <a:defRPr/>
            </a:pP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How should you say it?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08520" y="2204864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(Delivery)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/>
              <a:t>11a</a:t>
            </a: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382000" cy="7620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Listener Laws for </a:t>
            </a:r>
            <a:r>
              <a:rPr lang="en-US" sz="4000" b="1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Phraseology</a:t>
            </a:r>
            <a:endParaRPr lang="en-US" sz="48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1412875"/>
            <a:ext cx="8305800" cy="5794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/>
              <a:t>The words of your speech should be…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38200" y="2251075"/>
            <a:ext cx="7837488" cy="40322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2235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from wax (avoid unnecessary words)</a:t>
            </a: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Grammatically surefooted (good grammar in short sentences)</a:t>
            </a: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Conversational</a:t>
            </a: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Picturesque</a:t>
            </a: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</a:t>
            </a:r>
          </a:p>
        </p:txBody>
      </p:sp>
      <p:sp>
        <p:nvSpPr>
          <p:cNvPr id="92165" name="Text Box 7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15-20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-112871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Sleepers</a:t>
            </a:r>
          </a:p>
        </p:txBody>
      </p:sp>
      <p:pic>
        <p:nvPicPr>
          <p:cNvPr id="942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24325" cy="3540125"/>
          </a:xfrm>
          <a:prstGeom prst="rect">
            <a:avLst/>
          </a:prstGeom>
          <a:noFill/>
          <a:ln w="76200">
            <a:solidFill>
              <a:srgbClr val="F9F9F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1C9C6-2EF1-4442-A945-71D6FB050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96847"/>
      </p:ext>
    </p:extLst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Black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at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Many speakers are boring…</a:t>
            </a:r>
          </a:p>
        </p:txBody>
      </p:sp>
      <p:pic>
        <p:nvPicPr>
          <p:cNvPr id="77826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17463"/>
            <a:ext cx="9251950" cy="92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-107950" y="-26988"/>
            <a:ext cx="5253038" cy="2016126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How can we speak so people will listen?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81100" y="1203325"/>
            <a:ext cx="1905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Clear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257800" y="1203325"/>
            <a:ext cx="33147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Interesting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5245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Relevant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635250"/>
            <a:ext cx="5867400" cy="1555750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Four Objectives: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 Sermon That is…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25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4101" grpId="0" animBg="1"/>
      <p:bldP spid="4102" grpId="0" animBg="1"/>
      <p:bldP spid="4103" grpId="0" animBg="1"/>
      <p:bldP spid="4104" grpId="0"/>
      <p:bldP spid="4105" grpId="0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BordenSteps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3352800" cy="1773238"/>
          </a:xfrm>
          <a:solidFill>
            <a:srgbClr val="F2F3F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latin typeface="Arial" charset="0"/>
                <a:ea typeface="MS Pゴシック" charset="0"/>
                <a:cs typeface="Arial" charset="0"/>
              </a:rPr>
              <a:t>Borden</a:t>
            </a:r>
            <a:r>
              <a:rPr lang="en-US" altLang="ja-JP" sz="4800" b="1" dirty="0">
                <a:latin typeface="Arial" charset="0"/>
                <a:ea typeface="MS Pゴシック" charset="0"/>
                <a:cs typeface="Arial" charset="0"/>
              </a:rPr>
              <a:t>'s Basics</a:t>
            </a:r>
            <a:endParaRPr lang="en-US" sz="4800" b="1" dirty="0">
              <a:latin typeface="Arial" charset="0"/>
              <a:ea typeface="MS Pゴシック" charset="0"/>
              <a:cs typeface="Arial" charset="0"/>
            </a:endParaRP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8001000" y="396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/>
              <a:t>10-11</a:t>
            </a:r>
            <a:endParaRPr lang="en-US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2589213" y="6400800"/>
            <a:ext cx="65547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</a:t>
            </a:r>
          </a:p>
        </p:txBody>
      </p:sp>
      <p:sp>
        <p:nvSpPr>
          <p:cNvPr id="82949" name="Rounded Rectangular Callout 1"/>
          <p:cNvSpPr>
            <a:spLocks noChangeArrowheads="1"/>
          </p:cNvSpPr>
          <p:nvPr/>
        </p:nvSpPr>
        <p:spPr bwMode="auto">
          <a:xfrm>
            <a:off x="34925" y="1844675"/>
            <a:ext cx="3384550" cy="4608513"/>
          </a:xfrm>
          <a:prstGeom prst="wedgeRoundRectCallout">
            <a:avLst>
              <a:gd name="adj1" fmla="val 60681"/>
              <a:gd name="adj2" fmla="val -18301"/>
              <a:gd name="adj3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The fundamental law of speech organization can be stated in eight words:</a:t>
            </a:r>
          </a:p>
          <a:p>
            <a:r>
              <a:rPr lang="en-US" sz="2800" b="1">
                <a:solidFill>
                  <a:srgbClr val="FFFF00"/>
                </a:solidFill>
              </a:rPr>
              <a:t>Give every speech you make purpose––and form!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Organization of a </a:t>
            </a:r>
            <a:b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Formal Platform Speech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31913"/>
          <a:ext cx="9144000" cy="5087935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Audience Reaction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Speaker’s Solution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Homiletical Parallel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Ho hum!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Start a fire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Capture attention or interest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Why bring 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that up?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Build a bridge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Raise need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For instance!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Get down to cases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Illustrations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So what?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Ask for action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Application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11a</a:t>
            </a:r>
            <a:endParaRPr lang="en-US" dirty="0">
              <a:cs typeface="Arial" charset="0"/>
            </a:endParaRPr>
          </a:p>
        </p:txBody>
      </p:sp>
      <p:sp>
        <p:nvSpPr>
          <p:cNvPr id="85027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cs typeface="Arial" charset="0"/>
              </a:rPr>
              <a:t>Adapted from Richard Borden, </a:t>
            </a:r>
            <a:r>
              <a:rPr lang="en-US" sz="2000" i="1">
                <a:solidFill>
                  <a:schemeClr val="bg1"/>
                </a:solidFill>
                <a:cs typeface="Arial" charset="0"/>
              </a:rPr>
              <a:t>How to Communicate Ideas</a:t>
            </a:r>
            <a:r>
              <a:rPr lang="en-US" sz="2000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762000"/>
            <a:ext cx="4572000" cy="19383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True: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Substance 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Laws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-152400" y="4514850"/>
            <a:ext cx="4724400" cy="19383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Clear: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Phraseology Laws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0" y="762000"/>
            <a:ext cx="4572000" cy="1311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Interesting:</a:t>
            </a:r>
            <a:br>
              <a:rPr lang="en-US" sz="40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 Ho hum!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343400" y="4495800"/>
            <a:ext cx="48006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Relevant: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2743200"/>
            <a:ext cx="7450138" cy="1570038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Borden</a:t>
            </a:r>
            <a:r>
              <a:rPr lang="en-US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's Steps:</a:t>
            </a:r>
            <a:br>
              <a:rPr lang="en-US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 Speech Answering…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11a</a:t>
            </a:r>
            <a:endParaRPr lang="en-US" dirty="0">
              <a:cs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284663" y="5165725"/>
            <a:ext cx="5011737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Why bring that up?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0" y="1965325"/>
            <a:ext cx="4572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For Instance!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495800" y="5775325"/>
            <a:ext cx="48006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So what?</a:t>
            </a:r>
          </a:p>
        </p:txBody>
      </p:sp>
      <p:sp>
        <p:nvSpPr>
          <p:cNvPr id="86031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cs typeface="Arial" charset="0"/>
              </a:rPr>
              <a:t>Adapted from Richard Borden, </a:t>
            </a:r>
            <a:r>
              <a:rPr lang="en-US" sz="2000" i="1">
                <a:solidFill>
                  <a:schemeClr val="bg1"/>
                </a:solidFill>
                <a:cs typeface="Arial" charset="0"/>
              </a:rPr>
              <a:t>How to Communicate Ideas</a:t>
            </a:r>
            <a:r>
              <a:rPr lang="en-US" sz="2000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/>
      <p:bldP spid="18437" grpId="0" animBg="1"/>
      <p:bldP spid="18438" grpId="0" animBg="1"/>
      <p:bldP spid="18439" grpId="0" animBg="1"/>
      <p:bldP spid="18440" grpId="0"/>
      <p:bldP spid="18441" grpId="0"/>
      <p:bldP spid="18442" grpId="0"/>
      <p:bldP spid="18445" grpId="0"/>
      <p:bldP spid="18447" grpId="0"/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060848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(Content)</a:t>
            </a:r>
          </a:p>
        </p:txBody>
      </p:sp>
      <p:sp>
        <p:nvSpPr>
          <p:cNvPr id="880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tx1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What should you say?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Listener Laws for </a:t>
            </a:r>
            <a:r>
              <a:rPr lang="en-US" sz="3600" b="1" u="sng">
                <a:latin typeface="Arial" charset="0"/>
                <a:ea typeface="ＭＳ Ｐゴシック" charset="0"/>
                <a:cs typeface="ＭＳ Ｐゴシック" charset="0"/>
              </a:rPr>
              <a:t>Substance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9925" y="1700213"/>
            <a:ext cx="750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 i="1"/>
              <a:t>Listeners like speech content </a:t>
            </a:r>
            <a:br>
              <a:rPr lang="en-US" sz="3600" b="1" i="1"/>
            </a:br>
            <a:r>
              <a:rPr lang="ja-JP" altLang="en-US" sz="3600" b="1" i="1"/>
              <a:t>“</a:t>
            </a:r>
            <a:r>
              <a:rPr lang="en-US" altLang="ja-JP" sz="3600" b="1" i="1"/>
              <a:t>for instances</a:t>
            </a:r>
            <a:r>
              <a:rPr lang="ja-JP" altLang="en-US" sz="3600" b="1" i="1"/>
              <a:t>”</a:t>
            </a:r>
            <a:r>
              <a:rPr lang="en-US" altLang="ja-JP" sz="3600" b="1" i="1"/>
              <a:t>…</a:t>
            </a:r>
            <a:endParaRPr lang="en-US" sz="3600" b="1" i="1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2971800"/>
            <a:ext cx="8305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3200" b="1"/>
              <a:t>In </a:t>
            </a:r>
            <a:r>
              <a:rPr lang="en-US" sz="3200" b="1" u="sng"/>
              <a:t>story</a:t>
            </a:r>
            <a:r>
              <a:rPr lang="en-US" sz="3200" b="1"/>
              <a:t> form</a:t>
            </a:r>
          </a:p>
          <a:p>
            <a:pPr>
              <a:buFont typeface="Arial" charset="0"/>
              <a:buAutoNum type="alphaUcPeriod"/>
            </a:pPr>
            <a:r>
              <a:rPr lang="en-US" sz="3200" b="1"/>
              <a:t>That involve famous </a:t>
            </a:r>
            <a:r>
              <a:rPr lang="en-US" sz="3200" b="1" u="sng"/>
              <a:t>people</a:t>
            </a:r>
            <a:endParaRPr lang="en-US" sz="3200" b="1"/>
          </a:p>
          <a:p>
            <a:pPr>
              <a:buFont typeface="Arial" charset="0"/>
              <a:buAutoNum type="alphaUcPeriod"/>
            </a:pPr>
            <a:r>
              <a:rPr lang="en-US" sz="3200" b="1"/>
              <a:t>That animate the pages of </a:t>
            </a:r>
            <a:r>
              <a:rPr lang="en-US" sz="3200" b="1" u="sng"/>
              <a:t>history</a:t>
            </a:r>
            <a:endParaRPr lang="en-US" sz="3200" b="1"/>
          </a:p>
          <a:p>
            <a:pPr>
              <a:buFont typeface="Arial" charset="0"/>
              <a:buAutoNum type="alphaUcPeriod"/>
            </a:pPr>
            <a:r>
              <a:rPr lang="en-US" sz="3200" b="1"/>
              <a:t>Based on colorful </a:t>
            </a:r>
            <a:r>
              <a:rPr lang="en-US" sz="3200" b="1" u="sng"/>
              <a:t>analogies</a:t>
            </a:r>
            <a:endParaRPr lang="en-US" sz="3200" b="1"/>
          </a:p>
          <a:p>
            <a:pPr>
              <a:buFont typeface="Arial" charset="0"/>
              <a:buAutoNum type="alphaUcPeriod"/>
            </a:pPr>
            <a:r>
              <a:rPr lang="en-US" sz="3200" b="1"/>
              <a:t>That </a:t>
            </a:r>
            <a:r>
              <a:rPr lang="en-US" sz="3200" b="1" u="sng"/>
              <a:t>dramatize</a:t>
            </a:r>
            <a:r>
              <a:rPr lang="en-US" sz="3200" b="1"/>
              <a:t> important statistics</a:t>
            </a:r>
          </a:p>
          <a:p>
            <a:pPr>
              <a:buFont typeface="Arial" charset="0"/>
              <a:buAutoNum type="alphaUcPeriod"/>
            </a:pPr>
            <a:r>
              <a:rPr lang="en-US" sz="3200" b="1"/>
              <a:t>Interwoven with </a:t>
            </a:r>
            <a:r>
              <a:rPr lang="en-US" sz="3200" b="1" u="sng"/>
              <a:t>visual aids</a:t>
            </a:r>
            <a:endParaRPr lang="en-US" sz="3200" b="1"/>
          </a:p>
        </p:txBody>
      </p: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11a</a:t>
            </a:r>
            <a:endParaRPr lang="en-US"/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10-14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2004:Templates:Presentations:Designs:Borealis</Template>
  <TotalTime>2532</TotalTime>
  <Words>429</Words>
  <Application>Microsoft Macintosh PowerPoint</Application>
  <PresentationFormat>On-screen Show (4:3)</PresentationFormat>
  <Paragraphs>95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ＭＳ Ｐゴシック</vt:lpstr>
      <vt:lpstr>Times</vt:lpstr>
      <vt:lpstr>Arial</vt:lpstr>
      <vt:lpstr>Times New Roman</vt:lpstr>
      <vt:lpstr>Trebuchet MS</vt:lpstr>
      <vt:lpstr>Wingdings</vt:lpstr>
      <vt:lpstr>1_Default Design</vt:lpstr>
      <vt:lpstr>Blue Horizon</vt:lpstr>
      <vt:lpstr>Candybar</vt:lpstr>
      <vt:lpstr>Circuit</vt:lpstr>
      <vt:lpstr>Borealis</vt:lpstr>
      <vt:lpstr>Default Design</vt:lpstr>
      <vt:lpstr>2_Default Design</vt:lpstr>
      <vt:lpstr>How to Communicate Ideas</vt:lpstr>
      <vt:lpstr>Many speakers are boring…</vt:lpstr>
      <vt:lpstr>How can we speak so people will listen?</vt:lpstr>
      <vt:lpstr>Four Objectives: A Sermon That is…</vt:lpstr>
      <vt:lpstr>Borden's Basics</vt:lpstr>
      <vt:lpstr>Organization of a  Formal Platform Speech</vt:lpstr>
      <vt:lpstr>Borden's Steps: A Speech Answering…</vt:lpstr>
      <vt:lpstr>What should you say?</vt:lpstr>
      <vt:lpstr>Listener Laws for Substance</vt:lpstr>
      <vt:lpstr>How should you say it?</vt:lpstr>
      <vt:lpstr>Listener Laws for Phraseology</vt:lpstr>
      <vt:lpstr>Sleepers</vt:lpstr>
      <vt:lpstr>Black</vt:lpstr>
      <vt:lpstr>Black</vt:lpstr>
      <vt:lpstr>Preaching (Homiletics)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85</cp:revision>
  <dcterms:created xsi:type="dcterms:W3CDTF">2005-08-07T02:41:35Z</dcterms:created>
  <dcterms:modified xsi:type="dcterms:W3CDTF">2024-01-26T07:40:09Z</dcterms:modified>
</cp:coreProperties>
</file>